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372" r:id="rId2"/>
    <p:sldId id="263" r:id="rId3"/>
    <p:sldId id="366" r:id="rId4"/>
    <p:sldId id="363" r:id="rId5"/>
    <p:sldId id="362" r:id="rId6"/>
    <p:sldId id="311" r:id="rId7"/>
    <p:sldId id="385" r:id="rId8"/>
    <p:sldId id="386" r:id="rId9"/>
    <p:sldId id="387" r:id="rId10"/>
    <p:sldId id="388" r:id="rId11"/>
    <p:sldId id="312" r:id="rId12"/>
    <p:sldId id="390" r:id="rId13"/>
    <p:sldId id="389" r:id="rId14"/>
    <p:sldId id="391" r:id="rId15"/>
    <p:sldId id="392" r:id="rId16"/>
    <p:sldId id="348" r:id="rId17"/>
    <p:sldId id="393" r:id="rId18"/>
    <p:sldId id="394" r:id="rId19"/>
    <p:sldId id="306" r:id="rId20"/>
    <p:sldId id="395" r:id="rId21"/>
    <p:sldId id="396" r:id="rId22"/>
    <p:sldId id="401" r:id="rId23"/>
    <p:sldId id="402" r:id="rId24"/>
    <p:sldId id="416" r:id="rId25"/>
    <p:sldId id="417" r:id="rId26"/>
    <p:sldId id="413" r:id="rId27"/>
    <p:sldId id="414" r:id="rId28"/>
    <p:sldId id="415" r:id="rId29"/>
    <p:sldId id="424" r:id="rId30"/>
    <p:sldId id="418" r:id="rId31"/>
    <p:sldId id="425" r:id="rId32"/>
    <p:sldId id="423" r:id="rId33"/>
    <p:sldId id="419" r:id="rId34"/>
    <p:sldId id="426" r:id="rId35"/>
    <p:sldId id="397" r:id="rId36"/>
    <p:sldId id="398" r:id="rId37"/>
    <p:sldId id="399" r:id="rId38"/>
    <p:sldId id="400" r:id="rId39"/>
    <p:sldId id="403" r:id="rId40"/>
    <p:sldId id="404" r:id="rId41"/>
    <p:sldId id="405" r:id="rId42"/>
    <p:sldId id="406" r:id="rId43"/>
    <p:sldId id="407" r:id="rId44"/>
    <p:sldId id="408" r:id="rId45"/>
    <p:sldId id="409" r:id="rId46"/>
    <p:sldId id="410" r:id="rId47"/>
    <p:sldId id="421" r:id="rId48"/>
    <p:sldId id="422" r:id="rId49"/>
    <p:sldId id="412" r:id="rId50"/>
    <p:sldId id="420" r:id="rId51"/>
    <p:sldId id="411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24"/>
    <p:restoredTop sz="96208"/>
  </p:normalViewPr>
  <p:slideViewPr>
    <p:cSldViewPr snapToGrid="0" snapToObjects="1">
      <p:cViewPr>
        <p:scale>
          <a:sx n="73" d="100"/>
          <a:sy n="73" d="100"/>
        </p:scale>
        <p:origin x="160" y="1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A0628-FF61-B743-AB07-CCF5DC2B827A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F0836-6FF6-CB40-B5DB-27E007A1865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018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9AF62B-EDB5-3A4A-9145-1055D47ED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BAD1393-2E61-2148-9C7D-D5D78BE35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F92410-0781-A44F-BBA3-7BECD3BDC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CF949C-C7BA-994E-B876-A2D9969A7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025205-35A4-714F-B9DF-0FD6C6F2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5822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E83C68-A8E8-6946-B83E-A1DD2BA69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C9AC26A-D4C7-F841-8F95-2A2E0F122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C9A906-81F9-5443-8970-448749B28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6FCB94-F74B-5549-AF84-5B917E382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718FD2-1B33-C449-92BC-7C6D6C31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6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9B73CB6-856E-0648-9B5A-7567967871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2944AD-7AF2-374C-8A1B-8593568CF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CB0FBF-17B1-FB49-82CA-FCA5C029A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B4BD93-35B7-AB42-BE60-9B316A243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B74C12-5BE3-E642-AF2A-325DBE86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341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731E3-B00F-E74E-A371-ADAFEA62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3C49EC-180E-7B46-9536-3598C900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329F6F-92C8-9441-ABBD-0413F2AB1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CE35B5-A7DC-574A-8302-A0CA87CD4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D51C38-B5A8-8846-850C-ECE306C7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252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F76B7D-94EE-CE4B-AB54-62893756E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8618EFA-631B-184E-BFD2-5CCEF43D4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425D8F-406F-7342-A0B9-2C238907C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40CB04-E4CC-6143-9BC2-9C0046446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ACC748-D77C-EC4C-A9D1-01681B38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624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FF5764-C3A5-5642-B099-CD03416BD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25C182-5E86-1D49-A3C3-22550921A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B9C9B4-08CA-324D-BAE2-AC3B6B74A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01FBC9D-EA74-5B46-AD04-DD99C1B0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263E7C-B724-064F-87D2-4207ED9E0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696295-768D-0B45-BDA3-7E60D2584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2711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0FBBEF-160C-A74A-8B7A-15B17C15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5B7EAF-29FD-7741-BD5E-9F8F198C0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9147F9-213E-5B4D-B658-2E9C12CD8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265648-CAB9-E641-9B2E-82B65CED9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A6A522D-0BEE-324C-8A68-9011F9A02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E9CA338-9A5C-0641-8A58-716D9EFDB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BCCBB01-B3C1-BA48-8CC4-17197982B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F26EA71-DF73-9D4B-ACCB-5260CED97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692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F55384-DF54-C843-9DB5-60AB5350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B7FACCD-7F70-7543-9BC3-C07108884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FDA7DC5-06E7-6F4D-8482-FE93A5019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C0CCD8-CA9A-B04E-B573-BB65E9F8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932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13314BA-BE4E-C54B-946A-B22B3E7F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491E1E0-73BD-294F-BA10-E65CA6DFA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AFFF50-C932-C94E-9EE0-FB8ABFB65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8324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E6909F-E127-EA43-9489-3A7A4DEA0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F76B2-B729-504E-B549-CB74A552E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8A89ED-216E-4348-A556-C61CCA9AD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9F0278A-F291-D747-8190-6E857E960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8C6ABF-9B4A-8549-A8B1-CA1B65D28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714B690-DDED-E944-8ABD-91A8887B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892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E4266-96ED-EF48-A983-66A2C4EF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3766C6F-39B2-A843-85C2-A2E56B68CD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C3CD0A1-D199-B64F-9EFF-1E03C12E8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53885D4-595D-BB47-BE4F-152FF67E8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1B7BD3-6375-5A41-9757-EA01E165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B566EF-5B31-4C41-9388-4A3F44C5A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999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B795502-7370-604B-8A2D-5D89589A9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5B403C-C7A5-614C-8641-828570A70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A97EC1-56CB-C94D-901F-5DD26BC98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2E28E-147E-4849-BFF0-BD38A6DB0437}" type="datetimeFigureOut">
              <a:rPr kumimoji="1" lang="zh-TW" altLang="en-US" smtClean="0"/>
              <a:t>2020/10/28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311835-6D77-5142-8E20-B30364EE9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62EF46-A8DB-B04A-A284-ED1292A20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EF202-926A-584B-8C37-18FE0EF764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856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git-scm.com/book/zh-tw/v2/%E9%96%8B%E5%A7%8B-Git-%E5%AE%89%E8%A3%9D%E6%95%99%E5%AD%B8" TargetMode="External"/><Relationship Id="rId4" Type="http://schemas.openxmlformats.org/officeDocument/2006/relationships/hyperlink" Target="https://git-scm.com/downloads" TargetMode="External"/><Relationship Id="rId9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/guis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ihower.tw/git/basic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earngitbranching.js.org/?locale=zh_TW" TargetMode="External"/><Relationship Id="rId4" Type="http://schemas.openxmlformats.org/officeDocument/2006/relationships/hyperlink" Target="https://hackmd.io/@74FehHDsRCSSeGKfYYnPcQ/HkO1ULLU-?type=view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20000" size="1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90B7F2AB-274B-4A1F-B7EF-428BA4E674FC}"/>
              </a:ext>
            </a:extLst>
          </p:cNvPr>
          <p:cNvSpPr txBox="1"/>
          <p:nvPr/>
        </p:nvSpPr>
        <p:spPr>
          <a:xfrm>
            <a:off x="3277761" y="2509223"/>
            <a:ext cx="56364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8800" dirty="0">
                <a:solidFill>
                  <a:schemeClr val="bg1"/>
                </a:solidFill>
                <a:latin typeface="Gen Jyuu GothicX Normal" panose="020B0202020203020207" pitchFamily="34" charset="-120"/>
                <a:ea typeface="Gen Jyuu GothicX Normal" panose="020B0202020203020207" pitchFamily="34" charset="-120"/>
                <a:cs typeface="Gen Jyuu GothicX Normal" panose="020B0202020203020207" pitchFamily="34" charset="-120"/>
              </a:rPr>
              <a:t>後 端 課 程</a:t>
            </a:r>
            <a:endParaRPr lang="en-US" altLang="zh-TW" sz="8800" dirty="0">
              <a:solidFill>
                <a:schemeClr val="bg1"/>
              </a:solidFill>
              <a:latin typeface="Gen Jyuu GothicX Normal" panose="020B0202020203020207" pitchFamily="34" charset="-120"/>
              <a:ea typeface="Gen Jyuu GothicX Normal" panose="020B0202020203020207" pitchFamily="34" charset="-120"/>
              <a:cs typeface="Gen Jyuu GothicX Normal" panose="020B0202020203020207" pitchFamily="34" charset="-12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C1E9F607-7FA0-4357-BC35-FB4F86CF8D20}"/>
              </a:ext>
            </a:extLst>
          </p:cNvPr>
          <p:cNvCxnSpPr/>
          <p:nvPr/>
        </p:nvCxnSpPr>
        <p:spPr>
          <a:xfrm>
            <a:off x="4584252" y="4881237"/>
            <a:ext cx="4598633" cy="0"/>
          </a:xfrm>
          <a:prstGeom prst="line">
            <a:avLst/>
          </a:prstGeom>
          <a:ln w="127000" cap="rnd">
            <a:solidFill>
              <a:srgbClr val="62983E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D2E1F355-2126-4F7E-96CF-296A499C35DE}"/>
              </a:ext>
            </a:extLst>
          </p:cNvPr>
          <p:cNvCxnSpPr>
            <a:cxnSpLocks/>
          </p:cNvCxnSpPr>
          <p:nvPr/>
        </p:nvCxnSpPr>
        <p:spPr>
          <a:xfrm>
            <a:off x="7994018" y="5257675"/>
            <a:ext cx="2377735" cy="0"/>
          </a:xfrm>
          <a:prstGeom prst="line">
            <a:avLst/>
          </a:prstGeom>
          <a:ln w="127000" cap="rnd">
            <a:solidFill>
              <a:srgbClr val="8BC167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EF9AA1D0-CAA8-4C85-9979-DAD6A29C7210}"/>
              </a:ext>
            </a:extLst>
          </p:cNvPr>
          <p:cNvCxnSpPr>
            <a:cxnSpLocks/>
          </p:cNvCxnSpPr>
          <p:nvPr/>
        </p:nvCxnSpPr>
        <p:spPr>
          <a:xfrm flipH="1">
            <a:off x="2418835" y="2267399"/>
            <a:ext cx="4598633" cy="0"/>
          </a:xfrm>
          <a:prstGeom prst="line">
            <a:avLst/>
          </a:prstGeom>
          <a:ln w="127000" cap="rnd">
            <a:solidFill>
              <a:schemeClr val="accent6">
                <a:lumMod val="40000"/>
                <a:lumOff val="6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8ABA59A4-82D6-4665-8EC4-B259909154CE}"/>
              </a:ext>
            </a:extLst>
          </p:cNvPr>
          <p:cNvCxnSpPr>
            <a:cxnSpLocks/>
          </p:cNvCxnSpPr>
          <p:nvPr/>
        </p:nvCxnSpPr>
        <p:spPr>
          <a:xfrm flipH="1">
            <a:off x="5527149" y="1954080"/>
            <a:ext cx="2377735" cy="0"/>
          </a:xfrm>
          <a:prstGeom prst="line">
            <a:avLst/>
          </a:prstGeom>
          <a:ln w="123825" cap="rnd">
            <a:solidFill>
              <a:schemeClr val="accent6">
                <a:lumMod val="20000"/>
                <a:lumOff val="8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CA7E95-0304-447B-8FE4-02076643C5BA}"/>
              </a:ext>
            </a:extLst>
          </p:cNvPr>
          <p:cNvSpPr txBox="1"/>
          <p:nvPr/>
        </p:nvSpPr>
        <p:spPr>
          <a:xfrm>
            <a:off x="4639417" y="3920475"/>
            <a:ext cx="29131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bg1"/>
                </a:solidFill>
                <a:latin typeface="Gen Jyuu GothicX Normal" panose="020B0202020203020207" pitchFamily="34" charset="-120"/>
                <a:ea typeface="Gen Jyuu GothicX Normal" panose="020B0202020203020207" pitchFamily="34" charset="-120"/>
                <a:cs typeface="Gen Jyuu GothicX Normal" panose="020B0202020203020207" pitchFamily="34" charset="-120"/>
              </a:rPr>
              <a:t>–</a:t>
            </a:r>
            <a:r>
              <a:rPr lang="zh-TW" altLang="en-US" sz="4400" dirty="0">
                <a:solidFill>
                  <a:schemeClr val="bg1"/>
                </a:solidFill>
                <a:latin typeface="Gen Jyuu GothicX Normal" panose="020B0202020203020207" pitchFamily="34" charset="-120"/>
                <a:ea typeface="Gen Jyuu GothicX Normal" panose="020B0202020203020207" pitchFamily="34" charset="-120"/>
                <a:cs typeface="Gen Jyuu GothicX Normal" panose="020B0202020203020207" pitchFamily="34" charset="-120"/>
              </a:rPr>
              <a:t> </a:t>
            </a:r>
            <a:r>
              <a:rPr lang="en-US" altLang="zh-TW" sz="4400" dirty="0">
                <a:solidFill>
                  <a:schemeClr val="bg1"/>
                </a:solidFill>
                <a:latin typeface="Gen Jyuu GothicX Normal" panose="020B0202020203020207" pitchFamily="34" charset="-120"/>
                <a:ea typeface="Gen Jyuu GothicX Normal" panose="020B0202020203020207" pitchFamily="34" charset="-120"/>
                <a:cs typeface="Gen Jyuu GothicX Normal" panose="020B0202020203020207" pitchFamily="34" charset="-120"/>
              </a:rPr>
              <a:t>week 3 –</a:t>
            </a:r>
            <a:endParaRPr lang="zh-TW" altLang="en-US" sz="4400" dirty="0">
              <a:solidFill>
                <a:schemeClr val="bg1"/>
              </a:solidFill>
              <a:latin typeface="Gen Jyuu GothicX Normal" panose="020B0202020203020207" pitchFamily="34" charset="-120"/>
              <a:ea typeface="Gen Jyuu GothicX Normal" panose="020B0202020203020207" pitchFamily="34" charset="-120"/>
              <a:cs typeface="Gen Jyuu GothicX Normal" panose="020B02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5026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3"/>
          <p:cNvSpPr txBox="1"/>
          <p:nvPr/>
        </p:nvSpPr>
        <p:spPr>
          <a:xfrm>
            <a:off x="587388" y="2835953"/>
            <a:ext cx="11017224" cy="1186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那還記得 </a:t>
            </a:r>
            <a:r>
              <a:rPr lang="en-US" altLang="zh-TW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GET/POST</a:t>
            </a:r>
            <a:r>
              <a:rPr lang="zh-TW" altLang="en-US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的差異嗎</a:t>
            </a:r>
            <a:r>
              <a:rPr lang="en-US" altLang="zh-TW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87432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8766757-A182-4967-B0F0-36B7BD0B35BE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1BC9654-1D0E-4F98-BA62-21A5F2EF1C06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64CC1189-EE5F-49C1-9887-9CA5FD7A24FC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D73FFCD-6C08-4E43-B158-F0ABD4FB2253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80FD218-6B99-495C-976B-698A253C19C1}"/>
                </a:ext>
              </a:extLst>
            </p:cNvPr>
            <p:cNvSpPr txBox="1"/>
            <p:nvPr/>
          </p:nvSpPr>
          <p:spPr>
            <a:xfrm>
              <a:off x="719208" y="459221"/>
              <a:ext cx="35349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GET </a:t>
              </a:r>
              <a:r>
                <a:rPr lang="en-US" altLang="zh-TW" sz="40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v.s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 POST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1043608" y="2131131"/>
            <a:ext cx="10104784" cy="3891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GET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把 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給我這個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 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這段話用明信片寄給伺服器。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相當於直接在網址列打</a:t>
            </a:r>
            <a:r>
              <a:rPr lang="en-US" altLang="zh-TW" sz="2800" b="1" dirty="0" err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POST 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 把 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給我這個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包在信封內裏寄給伺服器。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150000"/>
              </a:lnSpc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150000"/>
              </a:lnSpc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前者較方便，後者較安全可傳敏感資料。</a:t>
            </a:r>
            <a:b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9843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8766757-A182-4967-B0F0-36B7BD0B35BE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1BC9654-1D0E-4F98-BA62-21A5F2EF1C06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64CC1189-EE5F-49C1-9887-9CA5FD7A24FC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D73FFCD-6C08-4E43-B158-F0ABD4FB2253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80FD218-6B99-495C-976B-698A253C19C1}"/>
                </a:ext>
              </a:extLst>
            </p:cNvPr>
            <p:cNvSpPr txBox="1"/>
            <p:nvPr/>
          </p:nvSpPr>
          <p:spPr>
            <a:xfrm>
              <a:off x="719208" y="459221"/>
              <a:ext cx="35349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GET </a:t>
              </a:r>
              <a:r>
                <a:rPr lang="en-US" altLang="zh-TW" sz="40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v.s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 POST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3630069-4A84-EC45-AD5F-355FDBD7A5D8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92A0A8A-AB2D-1841-99BD-EAA30A7DB238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3">
              <a:extLst>
                <a:ext uri="{FF2B5EF4-FFF2-40B4-BE49-F238E27FC236}">
                  <a16:creationId xmlns:a16="http://schemas.microsoft.com/office/drawing/2014/main" id="{32B5A1E3-ABFE-2D43-B787-CBC15C2C4C86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GET</a:t>
              </a:r>
              <a:endParaRPr lang="zh-TW" altLang="en-US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157FB883-E103-FA43-9A01-67DAD08B7275}"/>
              </a:ext>
            </a:extLst>
          </p:cNvPr>
          <p:cNvSpPr/>
          <p:nvPr/>
        </p:nvSpPr>
        <p:spPr>
          <a:xfrm>
            <a:off x="867107" y="2374345"/>
            <a:ext cx="11150721" cy="3533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req.params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假設後端有一隻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router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叫做 </a:t>
            </a:r>
            <a:r>
              <a:rPr lang="en-US" altLang="zh-TW" sz="2400" b="1" dirty="0">
                <a:solidFill>
                  <a:srgbClr val="002060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/course/:</a:t>
            </a:r>
            <a:r>
              <a:rPr lang="en-US" altLang="zh-TW" sz="2400" b="1" dirty="0" err="1">
                <a:solidFill>
                  <a:srgbClr val="002060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userid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，假設前端發出一個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叫做 </a:t>
            </a:r>
            <a:r>
              <a:rPr lang="en-US" altLang="zh-TW" sz="2400" b="1" dirty="0">
                <a:solidFill>
                  <a:srgbClr val="002060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/course/1233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，則後端透過 </a:t>
            </a:r>
            <a:r>
              <a:rPr lang="en-US" altLang="zh-TW" sz="2400" b="1" dirty="0" err="1">
                <a:solidFill>
                  <a:srgbClr val="00206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req.params.userid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就可以得到資料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1233</a:t>
            </a:r>
          </a:p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req.query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假設後端有一隻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router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叫做 </a:t>
            </a:r>
            <a:r>
              <a:rPr lang="en-US" altLang="zh-TW" sz="2400" b="1" dirty="0">
                <a:solidFill>
                  <a:srgbClr val="002060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/course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，假設前端發出一個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叫做 </a:t>
            </a:r>
            <a:r>
              <a:rPr lang="en-US" altLang="zh-TW" sz="2400" b="1" dirty="0">
                <a:solidFill>
                  <a:srgbClr val="002060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sz="2400" b="1" dirty="0" err="1">
                <a:solidFill>
                  <a:srgbClr val="002060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course?userid</a:t>
            </a:r>
            <a:r>
              <a:rPr lang="en-US" altLang="zh-TW" sz="2400" b="1" dirty="0">
                <a:solidFill>
                  <a:srgbClr val="002060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=1233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，則後端透過 </a:t>
            </a:r>
            <a:r>
              <a:rPr lang="en-US" altLang="zh-TW" sz="2400" b="1" dirty="0" err="1">
                <a:solidFill>
                  <a:srgbClr val="00206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req.query.userid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就可以得到資料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1233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1230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8766757-A182-4967-B0F0-36B7BD0B35BE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1BC9654-1D0E-4F98-BA62-21A5F2EF1C06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64CC1189-EE5F-49C1-9887-9CA5FD7A24FC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D73FFCD-6C08-4E43-B158-F0ABD4FB2253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80FD218-6B99-495C-976B-698A253C19C1}"/>
                </a:ext>
              </a:extLst>
            </p:cNvPr>
            <p:cNvSpPr txBox="1"/>
            <p:nvPr/>
          </p:nvSpPr>
          <p:spPr>
            <a:xfrm>
              <a:off x="719208" y="459221"/>
              <a:ext cx="35349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GET </a:t>
              </a:r>
              <a:r>
                <a:rPr lang="en-US" altLang="zh-TW" sz="40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v.s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 POST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3630069-4A84-EC45-AD5F-355FDBD7A5D8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92A0A8A-AB2D-1841-99BD-EAA30A7DB238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3">
              <a:extLst>
                <a:ext uri="{FF2B5EF4-FFF2-40B4-BE49-F238E27FC236}">
                  <a16:creationId xmlns:a16="http://schemas.microsoft.com/office/drawing/2014/main" id="{32B5A1E3-ABFE-2D43-B787-CBC15C2C4C86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POST</a:t>
              </a:r>
              <a:endParaRPr lang="zh-TW" altLang="en-US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157FB883-E103-FA43-9A01-67DAD08B7275}"/>
              </a:ext>
            </a:extLst>
          </p:cNvPr>
          <p:cNvSpPr/>
          <p:nvPr/>
        </p:nvSpPr>
        <p:spPr>
          <a:xfrm>
            <a:off x="867108" y="2374345"/>
            <a:ext cx="10938574" cy="2332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req.body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假設後端有一隻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router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叫做 </a:t>
            </a:r>
            <a:r>
              <a:rPr lang="en-US" altLang="zh-TW" sz="2400" b="1" dirty="0">
                <a:solidFill>
                  <a:srgbClr val="002060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" altLang="zh-TW" sz="2400" b="1" dirty="0">
                <a:solidFill>
                  <a:srgbClr val="002060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course</a:t>
            </a:r>
            <a:r>
              <a:rPr lang="zh-TW" altLang="en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假設前端發出一個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叫做 </a:t>
            </a:r>
            <a:r>
              <a:rPr lang="en-US" altLang="zh-TW" sz="2400" b="1" dirty="0">
                <a:solidFill>
                  <a:srgbClr val="002060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" altLang="zh-TW" sz="2400" b="1" dirty="0">
                <a:solidFill>
                  <a:srgbClr val="002060"/>
                </a:solidFill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course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並且塞了以下一筆資料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{“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userid”:1233}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，則後端透過 </a:t>
            </a:r>
            <a:r>
              <a:rPr lang="en" altLang="zh-TW" sz="2400" b="1" dirty="0" err="1">
                <a:solidFill>
                  <a:srgbClr val="00206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req.body</a:t>
            </a:r>
            <a:r>
              <a:rPr lang="en" altLang="zh-TW" sz="2400" b="1" dirty="0">
                <a:solidFill>
                  <a:srgbClr val="00206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[‘</a:t>
            </a:r>
            <a:r>
              <a:rPr lang="en" altLang="zh-TW" sz="2400" b="1" dirty="0" err="1">
                <a:solidFill>
                  <a:srgbClr val="00206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userid</a:t>
            </a:r>
            <a:r>
              <a:rPr lang="en" altLang="zh-TW" sz="2400" b="1" dirty="0">
                <a:solidFill>
                  <a:srgbClr val="002060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’]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就可以得到資料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1233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2675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8766757-A182-4967-B0F0-36B7BD0B35BE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1BC9654-1D0E-4F98-BA62-21A5F2EF1C06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64CC1189-EE5F-49C1-9887-9CA5FD7A24FC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D73FFCD-6C08-4E43-B158-F0ABD4FB2253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80FD218-6B99-495C-976B-698A253C19C1}"/>
                </a:ext>
              </a:extLst>
            </p:cNvPr>
            <p:cNvSpPr txBox="1"/>
            <p:nvPr/>
          </p:nvSpPr>
          <p:spPr>
            <a:xfrm>
              <a:off x="719208" y="459221"/>
              <a:ext cx="35349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GET </a:t>
              </a:r>
              <a:r>
                <a:rPr lang="en-US" altLang="zh-TW" sz="40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v.s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 POST</a:t>
              </a:r>
            </a:p>
          </p:txBody>
        </p:sp>
      </p:grp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8E382E40-FFB6-3E45-AE26-E6D25D334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795263"/>
              </p:ext>
            </p:extLst>
          </p:nvPr>
        </p:nvGraphicFramePr>
        <p:xfrm>
          <a:off x="453016" y="2245130"/>
          <a:ext cx="11285967" cy="383842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73979">
                  <a:extLst>
                    <a:ext uri="{9D8B030D-6E8A-4147-A177-3AD203B41FA5}">
                      <a16:colId xmlns:a16="http://schemas.microsoft.com/office/drawing/2014/main" val="806978318"/>
                    </a:ext>
                  </a:extLst>
                </a:gridCol>
                <a:gridCol w="4127006">
                  <a:extLst>
                    <a:ext uri="{9D8B030D-6E8A-4147-A177-3AD203B41FA5}">
                      <a16:colId xmlns:a16="http://schemas.microsoft.com/office/drawing/2014/main" val="1518656852"/>
                    </a:ext>
                  </a:extLst>
                </a:gridCol>
                <a:gridCol w="5784982">
                  <a:extLst>
                    <a:ext uri="{9D8B030D-6E8A-4147-A177-3AD203B41FA5}">
                      <a16:colId xmlns:a16="http://schemas.microsoft.com/office/drawing/2014/main" val="1501929235"/>
                    </a:ext>
                  </a:extLst>
                </a:gridCol>
              </a:tblGrid>
              <a:tr h="787957">
                <a:tc>
                  <a:txBody>
                    <a:bodyPr/>
                    <a:lstStyle/>
                    <a:p>
                      <a:pPr algn="ctr"/>
                      <a:endParaRPr lang="zh-TW" altLang="en-US" sz="18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GET</a:t>
                      </a:r>
                      <a:endParaRPr lang="zh-TW" altLang="en-US" sz="18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POST</a:t>
                      </a:r>
                      <a:endParaRPr lang="zh-TW" altLang="en-US" sz="18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358371"/>
                  </a:ext>
                </a:extLst>
              </a:tr>
              <a:tr h="92380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網址差異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網址會帶有 </a:t>
                      </a:r>
                      <a:r>
                        <a:rPr lang="en-US" altLang="zh-TW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HTML</a:t>
                      </a:r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Form</a:t>
                      </a:r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表單的參數與資料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資料傳遞時，網址並不會改變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0913507"/>
                  </a:ext>
                </a:extLst>
              </a:tr>
              <a:tr h="92380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資料傳遞量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由於是透過</a:t>
                      </a:r>
                      <a:r>
                        <a:rPr lang="en-US" altLang="zh-TW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URL </a:t>
                      </a:r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帶資料，所以有長度限制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由於不透過</a:t>
                      </a:r>
                      <a:r>
                        <a:rPr lang="en-US" altLang="zh-TW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URL </a:t>
                      </a:r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帶參數，所以不受限於</a:t>
                      </a:r>
                      <a:r>
                        <a:rPr lang="en-US" altLang="zh-TW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URL </a:t>
                      </a:r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長度限制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7893224"/>
                  </a:ext>
                </a:extLst>
              </a:tr>
              <a:tr h="120285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安全性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表單參數與填寫內容可在</a:t>
                      </a:r>
                      <a:r>
                        <a:rPr lang="en-US" altLang="zh-TW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URL </a:t>
                      </a:r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看到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透過</a:t>
                      </a:r>
                      <a:r>
                        <a:rPr lang="en-US" altLang="zh-TW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HTTP Request </a:t>
                      </a:r>
                      <a:r>
                        <a:rPr lang="zh-TW" altLang="en-US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方式，故參數與填寫內容不會顯示於 </a:t>
                      </a:r>
                      <a:r>
                        <a:rPr lang="en-US" altLang="zh-TW" sz="16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URL</a:t>
                      </a:r>
                      <a:endParaRPr lang="zh-TW" altLang="en-US" sz="16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773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1546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3"/>
          <p:cNvSpPr txBox="1"/>
          <p:nvPr/>
        </p:nvSpPr>
        <p:spPr>
          <a:xfrm>
            <a:off x="587388" y="2835953"/>
            <a:ext cx="11017224" cy="1186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那跟今天要講的 </a:t>
            </a:r>
            <a:r>
              <a:rPr lang="en-US" altLang="zh-TW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有什麼關係 </a:t>
            </a:r>
            <a:r>
              <a:rPr lang="en-US" altLang="zh-TW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28275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15480" y="2348880"/>
            <a:ext cx="9352656" cy="217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8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 </a:t>
            </a:r>
            <a:r>
              <a:rPr lang="zh-TW" altLang="en-US" sz="48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也是一種</a:t>
            </a:r>
            <a:r>
              <a:rPr lang="en-US" altLang="zh-TW" sz="48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</a:p>
          <a:p>
            <a:pPr algn="ctr">
              <a:lnSpc>
                <a:spcPct val="150000"/>
              </a:lnSpc>
            </a:pPr>
            <a:r>
              <a:rPr lang="zh-CN" altLang="en-US" sz="48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能幫助我們進行多人遠端協作</a:t>
            </a:r>
          </a:p>
        </p:txBody>
      </p:sp>
    </p:spTree>
    <p:extLst>
      <p:ext uri="{BB962C8B-B14F-4D97-AF65-F5344CB8AC3E}">
        <p14:creationId xmlns:p14="http://schemas.microsoft.com/office/powerpoint/2010/main" val="188206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137108" y="2420882"/>
            <a:ext cx="3817029" cy="821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TW" altLang="en-US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版本控制工具</a:t>
            </a:r>
            <a:endParaRPr lang="en-US" altLang="zh-TW" sz="36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223080" y="459221"/>
              <a:ext cx="452720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git/GitHub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是什麼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E21D1AC-C68A-D84A-B29C-D235215B9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10" y="1831980"/>
            <a:ext cx="6017965" cy="401554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70D1082-7AC1-AB48-8799-197F8716ECA4}"/>
              </a:ext>
            </a:extLst>
          </p:cNvPr>
          <p:cNvSpPr/>
          <p:nvPr/>
        </p:nvSpPr>
        <p:spPr>
          <a:xfrm>
            <a:off x="7137108" y="4290115"/>
            <a:ext cx="4774974" cy="821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zh-TW" altLang="en-US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雲端版本控制服務平台</a:t>
            </a:r>
            <a:endParaRPr lang="en-US" altLang="zh-TW" sz="36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354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648676" y="459221"/>
              <a:ext cx="36760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為什麼需要 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</a:t>
              </a: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34F76360-A365-B941-9A6F-A6F9B72F7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015" y="1478250"/>
            <a:ext cx="9599969" cy="555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12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B4753AE5-98EF-2D41-9A15-7FF521906314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8D0BE577-722D-5742-A49C-D886E6501A33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7737CB8A-1B7F-4D45-B80A-1437AC5F6AC8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97545A9-388D-3449-9F46-0186F85B4F2C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17CF364E-5E4B-DB4C-8B4E-EA6F90059C1D}"/>
                </a:ext>
              </a:extLst>
            </p:cNvPr>
            <p:cNvSpPr txBox="1"/>
            <p:nvPr/>
          </p:nvSpPr>
          <p:spPr>
            <a:xfrm>
              <a:off x="648676" y="459221"/>
              <a:ext cx="36760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為什麼需要 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711595FB-0943-3E4A-B8AA-50FFECB24C29}"/>
              </a:ext>
            </a:extLst>
          </p:cNvPr>
          <p:cNvGrpSpPr/>
          <p:nvPr/>
        </p:nvGrpSpPr>
        <p:grpSpPr>
          <a:xfrm>
            <a:off x="1461835" y="2086294"/>
            <a:ext cx="8702331" cy="3245247"/>
            <a:chOff x="1461835" y="1806376"/>
            <a:chExt cx="8702331" cy="3245247"/>
          </a:xfrm>
        </p:grpSpPr>
        <p:grpSp>
          <p:nvGrpSpPr>
            <p:cNvPr id="10" name="群組 9"/>
            <p:cNvGrpSpPr/>
            <p:nvPr/>
          </p:nvGrpSpPr>
          <p:grpSpPr>
            <a:xfrm>
              <a:off x="1461835" y="1806376"/>
              <a:ext cx="8702331" cy="3245247"/>
              <a:chOff x="1111944" y="1725633"/>
              <a:chExt cx="8702331" cy="3245247"/>
            </a:xfrm>
          </p:grpSpPr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AE52E95C-CAB0-48A7-BDE6-470C4FC40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1944" y="3159357"/>
                <a:ext cx="0" cy="753434"/>
              </a:xfrm>
              <a:prstGeom prst="line">
                <a:avLst/>
              </a:prstGeom>
              <a:ln w="76200" cap="rnd">
                <a:solidFill>
                  <a:srgbClr val="F0BF26"/>
                </a:solidFill>
              </a:ln>
              <a:effectLst>
                <a:softEdge rad="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3"/>
              <p:cNvSpPr txBox="1"/>
              <p:nvPr/>
            </p:nvSpPr>
            <p:spPr>
              <a:xfrm>
                <a:off x="1472137" y="1725633"/>
                <a:ext cx="8342138" cy="3245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TW" altLang="en-US" sz="3600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明確版本之間差異</a:t>
                </a:r>
              </a:p>
              <a:p>
                <a:pPr marL="457200" indent="-4572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TW" altLang="en-US" sz="3600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辨別每次更動的修改者與修改內容</a:t>
                </a:r>
                <a:endParaRPr lang="en-US" altLang="zh-TW" sz="36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457200" indent="-4572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zh-TW" altLang="en-US" sz="3600" b="1" dirty="0">
                    <a:solidFill>
                      <a:schemeClr val="bg1">
                        <a:lumMod val="50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方便回溯過往的紀錄</a:t>
                </a:r>
              </a:p>
            </p:txBody>
          </p:sp>
        </p:grp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B88E28AC-E4BE-3D43-A02D-FC95021076E7}"/>
                </a:ext>
              </a:extLst>
            </p:cNvPr>
            <p:cNvCxnSpPr>
              <a:cxnSpLocks/>
            </p:cNvCxnSpPr>
            <p:nvPr/>
          </p:nvCxnSpPr>
          <p:spPr>
            <a:xfrm>
              <a:off x="1468036" y="2179488"/>
              <a:ext cx="0" cy="696786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42327991-1CE1-2741-A100-8CF8165E07AE}"/>
                </a:ext>
              </a:extLst>
            </p:cNvPr>
            <p:cNvCxnSpPr>
              <a:cxnSpLocks/>
            </p:cNvCxnSpPr>
            <p:nvPr/>
          </p:nvCxnSpPr>
          <p:spPr>
            <a:xfrm>
              <a:off x="1461835" y="4354837"/>
              <a:ext cx="0" cy="696786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908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20000" size="1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935731"/>
            <a:ext cx="12192000" cy="1441465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C1E9F607-7FA0-4357-BC35-FB4F86CF8D20}"/>
              </a:ext>
            </a:extLst>
          </p:cNvPr>
          <p:cNvCxnSpPr/>
          <p:nvPr/>
        </p:nvCxnSpPr>
        <p:spPr>
          <a:xfrm>
            <a:off x="4584252" y="4881237"/>
            <a:ext cx="4598633" cy="0"/>
          </a:xfrm>
          <a:prstGeom prst="line">
            <a:avLst/>
          </a:prstGeom>
          <a:ln w="127000" cap="rnd">
            <a:solidFill>
              <a:srgbClr val="62983E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D2E1F355-2126-4F7E-96CF-296A499C35DE}"/>
              </a:ext>
            </a:extLst>
          </p:cNvPr>
          <p:cNvCxnSpPr>
            <a:cxnSpLocks/>
          </p:cNvCxnSpPr>
          <p:nvPr/>
        </p:nvCxnSpPr>
        <p:spPr>
          <a:xfrm>
            <a:off x="7994018" y="5257675"/>
            <a:ext cx="2377735" cy="0"/>
          </a:xfrm>
          <a:prstGeom prst="line">
            <a:avLst/>
          </a:prstGeom>
          <a:ln w="127000" cap="rnd">
            <a:solidFill>
              <a:srgbClr val="8BC167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EF9AA1D0-CAA8-4C85-9979-DAD6A29C7210}"/>
              </a:ext>
            </a:extLst>
          </p:cNvPr>
          <p:cNvCxnSpPr>
            <a:cxnSpLocks/>
          </p:cNvCxnSpPr>
          <p:nvPr/>
        </p:nvCxnSpPr>
        <p:spPr>
          <a:xfrm flipH="1">
            <a:off x="2418835" y="2267399"/>
            <a:ext cx="4598633" cy="0"/>
          </a:xfrm>
          <a:prstGeom prst="line">
            <a:avLst/>
          </a:prstGeom>
          <a:ln w="127000" cap="rnd">
            <a:solidFill>
              <a:schemeClr val="accent6">
                <a:lumMod val="40000"/>
                <a:lumOff val="6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8ABA59A4-82D6-4665-8EC4-B259909154CE}"/>
              </a:ext>
            </a:extLst>
          </p:cNvPr>
          <p:cNvCxnSpPr>
            <a:cxnSpLocks/>
          </p:cNvCxnSpPr>
          <p:nvPr/>
        </p:nvCxnSpPr>
        <p:spPr>
          <a:xfrm flipH="1">
            <a:off x="5527149" y="1954080"/>
            <a:ext cx="2377735" cy="0"/>
          </a:xfrm>
          <a:prstGeom prst="line">
            <a:avLst/>
          </a:prstGeom>
          <a:ln w="123825" cap="rnd">
            <a:solidFill>
              <a:schemeClr val="accent6">
                <a:lumMod val="20000"/>
                <a:lumOff val="8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CA7E95-0304-447B-8FE4-02076643C5BA}"/>
              </a:ext>
            </a:extLst>
          </p:cNvPr>
          <p:cNvSpPr txBox="1"/>
          <p:nvPr/>
        </p:nvSpPr>
        <p:spPr>
          <a:xfrm>
            <a:off x="1698807" y="3169524"/>
            <a:ext cx="87943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6000" dirty="0">
                <a:solidFill>
                  <a:schemeClr val="bg1"/>
                </a:solidFill>
                <a:latin typeface="Gen Jyuu GothicX Normal" panose="020B0202020203020207" pitchFamily="34" charset="-120"/>
                <a:ea typeface="Gen Jyuu GothicX Normal" panose="020B0202020203020207" pitchFamily="34" charset="-120"/>
                <a:cs typeface="Gen Jyuu GothicX Normal" panose="020B0202020203020207" pitchFamily="34" charset="-120"/>
              </a:rPr>
              <a:t>– </a:t>
            </a:r>
            <a:r>
              <a:rPr lang="zh-TW" altLang="en-US" sz="6000" dirty="0">
                <a:solidFill>
                  <a:schemeClr val="bg1"/>
                </a:solidFill>
                <a:latin typeface="Gen Jyuu GothicX Normal" panose="020B0202020203020207" pitchFamily="34" charset="-120"/>
                <a:ea typeface="Gen Jyuu GothicX Normal" panose="020B0202020203020207" pitchFamily="34" charset="-120"/>
                <a:cs typeface="Gen Jyuu GothicX Normal" panose="020B0202020203020207" pitchFamily="34" charset="-120"/>
              </a:rPr>
              <a:t>協作篇 成為</a:t>
            </a:r>
            <a:r>
              <a:rPr lang="en-US" altLang="zh-TW" sz="6000" dirty="0">
                <a:solidFill>
                  <a:schemeClr val="bg1"/>
                </a:solidFill>
                <a:latin typeface="Gen Jyuu GothicX Normal" panose="020B0202020203020207" pitchFamily="34" charset="-120"/>
                <a:ea typeface="Gen Jyuu GothicX Normal" panose="020B0202020203020207" pitchFamily="34" charset="-120"/>
                <a:cs typeface="Gen Jyuu GothicX Normal" panose="020B0202020203020207" pitchFamily="34" charset="-120"/>
              </a:rPr>
              <a:t>Git</a:t>
            </a:r>
            <a:r>
              <a:rPr lang="zh-TW" altLang="en-US" sz="6000" dirty="0">
                <a:solidFill>
                  <a:schemeClr val="bg1"/>
                </a:solidFill>
                <a:latin typeface="Gen Jyuu GothicX Normal" panose="020B0202020203020207" pitchFamily="34" charset="-120"/>
                <a:ea typeface="Gen Jyuu GothicX Normal" panose="020B0202020203020207" pitchFamily="34" charset="-120"/>
                <a:cs typeface="Gen Jyuu GothicX Normal" panose="020B0202020203020207" pitchFamily="34" charset="-120"/>
              </a:rPr>
              <a:t>大師吧</a:t>
            </a:r>
            <a:r>
              <a:rPr lang="en-US" altLang="zh-TW" sz="6000" dirty="0">
                <a:solidFill>
                  <a:schemeClr val="bg1"/>
                </a:solidFill>
                <a:latin typeface="Gen Jyuu GothicX Normal" panose="020B0202020203020207" pitchFamily="34" charset="-120"/>
                <a:ea typeface="Gen Jyuu GothicX Normal" panose="020B0202020203020207" pitchFamily="34" charset="-120"/>
                <a:cs typeface="Gen Jyuu GothicX Normal" panose="020B0202020203020207" pitchFamily="34" charset="-120"/>
              </a:rPr>
              <a:t> –</a:t>
            </a:r>
            <a:endParaRPr lang="zh-TW" altLang="en-US" sz="6000" dirty="0">
              <a:solidFill>
                <a:schemeClr val="bg1"/>
              </a:solidFill>
              <a:latin typeface="Gen Jyuu GothicX Normal" panose="020B0202020203020207" pitchFamily="34" charset="-120"/>
              <a:ea typeface="Gen Jyuu GothicX Normal" panose="020B0202020203020207" pitchFamily="34" charset="-120"/>
              <a:cs typeface="Gen Jyuu GothicX Normal" panose="020B02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2908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712797" y="459221"/>
              <a:ext cx="35477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安裝與使用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07021F16-B56F-B148-AE01-3AF6DDDCF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082" y="2212925"/>
            <a:ext cx="3929158" cy="164310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31C5873-4A36-2843-8882-F0FB8E02FD12}"/>
              </a:ext>
            </a:extLst>
          </p:cNvPr>
          <p:cNvSpPr/>
          <p:nvPr/>
        </p:nvSpPr>
        <p:spPr>
          <a:xfrm>
            <a:off x="1108097" y="4327820"/>
            <a:ext cx="4519127" cy="1652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zh-TW" altLang="en-US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下載</a:t>
            </a:r>
            <a:endParaRPr lang="en-US" altLang="zh-TW" sz="36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fontAlgn="base">
              <a:lnSpc>
                <a:spcPct val="150000"/>
              </a:lnSpc>
            </a:pPr>
            <a:r>
              <a:rPr lang="zh-TW" altLang="en-US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安裝教學</a:t>
            </a:r>
            <a:endParaRPr lang="en-US" altLang="zh-TW" sz="36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3A6D252-ED90-7C48-B414-4DE2E80D3F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29" b="88321" l="5149" r="95935">
                        <a14:foregroundMark x1="11382" y1="40146" x2="11382" y2="40146"/>
                        <a14:foregroundMark x1="5691" y1="40876" x2="5691" y2="40876"/>
                        <a14:foregroundMark x1="9214" y1="48905" x2="9214" y2="48905"/>
                        <a14:foregroundMark x1="10027" y1="66423" x2="10027" y2="66423"/>
                        <a14:foregroundMark x1="32791" y1="51825" x2="32791" y2="51825"/>
                        <a14:foregroundMark x1="32791" y1="33577" x2="32791" y2="33577"/>
                        <a14:foregroundMark x1="39024" y1="45255" x2="39024" y2="45255"/>
                        <a14:foregroundMark x1="47425" y1="47445" x2="47425" y2="47445"/>
                        <a14:foregroundMark x1="54743" y1="51095" x2="54743" y2="51095"/>
                        <a14:foregroundMark x1="65312" y1="53285" x2="65312" y2="53285"/>
                        <a14:foregroundMark x1="74255" y1="54745" x2="74255" y2="54745"/>
                        <a14:foregroundMark x1="84282" y1="55474" x2="84282" y2="55474"/>
                        <a14:foregroundMark x1="92683" y1="45985" x2="92683" y2="45985"/>
                        <a14:foregroundMark x1="95935" y1="44526" x2="95935" y2="445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5269" y="3893616"/>
            <a:ext cx="3419153" cy="12636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F530611-CFC6-3E47-A1D7-725D888508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6746" y1="36242" x2="46746" y2="36242"/>
                        <a14:foregroundMark x1="47929" y1="36242" x2="47929" y2="36242"/>
                        <a14:foregroundMark x1="43195" y1="40268" x2="43195" y2="40268"/>
                        <a14:foregroundMark x1="42012" y1="45638" x2="42012" y2="45638"/>
                        <a14:foregroundMark x1="42012" y1="55705" x2="42012" y2="55705"/>
                        <a14:foregroundMark x1="42899" y1="60403" x2="42899" y2="60403"/>
                        <a14:foregroundMark x1="44970" y1="61745" x2="44970" y2="61745"/>
                        <a14:foregroundMark x1="47929" y1="62416" x2="47929" y2="62416"/>
                        <a14:foregroundMark x1="49112" y1="61074" x2="49112" y2="61074"/>
                        <a14:foregroundMark x1="49704" y1="51678" x2="49704" y2="51678"/>
                        <a14:foregroundMark x1="49704" y1="54362" x2="49704" y2="54362"/>
                        <a14:foregroundMark x1="48817" y1="36913" x2="48817" y2="36913"/>
                        <a14:foregroundMark x1="49408" y1="53691" x2="49408" y2="53691"/>
                        <a14:foregroundMark x1="54142" y1="56376" x2="54142" y2="56376"/>
                        <a14:foregroundMark x1="53846" y1="49664" x2="53846" y2="49664"/>
                        <a14:foregroundMark x1="54142" y1="46980" x2="54142" y2="46980"/>
                        <a14:foregroundMark x1="54142" y1="36913" x2="54142" y2="36913"/>
                        <a14:foregroundMark x1="59172" y1="44295" x2="59172" y2="44295"/>
                        <a14:foregroundMark x1="57988" y1="42282" x2="57988" y2="42282"/>
                        <a14:foregroundMark x1="57988" y1="40268" x2="57988" y2="40268"/>
                        <a14:foregroundMark x1="57988" y1="55705" x2="57988" y2="55705"/>
                        <a14:foregroundMark x1="58580" y1="48993" x2="58580" y2="48993"/>
                        <a14:foregroundMark x1="57988" y1="54362" x2="57988" y2="54362"/>
                        <a14:foregroundMark x1="58580" y1="61074" x2="58580" y2="61074"/>
                        <a14:foregroundMark x1="64497" y1="46980" x2="64497" y2="46980"/>
                        <a14:foregroundMark x1="65385" y1="46980" x2="65385" y2="46980"/>
                        <a14:foregroundMark x1="63905" y1="42953" x2="63905" y2="42953"/>
                        <a14:foregroundMark x1="65089" y1="42282" x2="65089" y2="42282"/>
                        <a14:foregroundMark x1="65089" y1="57718" x2="65089" y2="57718"/>
                        <a14:foregroundMark x1="68343" y1="63758" x2="68343" y2="63758"/>
                        <a14:foregroundMark x1="69527" y1="63758" x2="69527" y2="63758"/>
                        <a14:foregroundMark x1="77811" y1="53020" x2="77811" y2="53020"/>
                        <a14:foregroundMark x1="78698" y1="53020" x2="78698" y2="53020"/>
                        <a14:foregroundMark x1="78107" y1="56376" x2="78107" y2="56376"/>
                        <a14:foregroundMark x1="78402" y1="57718" x2="78402" y2="57718"/>
                        <a14:foregroundMark x1="77811" y1="48322" x2="77811" y2="48322"/>
                        <a14:foregroundMark x1="74260" y1="44295" x2="74260" y2="44295"/>
                        <a14:foregroundMark x1="74852" y1="53020" x2="74852" y2="53020"/>
                        <a14:foregroundMark x1="72189" y1="56376" x2="72189" y2="56376"/>
                        <a14:foregroundMark x1="72485" y1="61074" x2="72485" y2="61074"/>
                        <a14:foregroundMark x1="76036" y1="63087" x2="76036" y2="63087"/>
                        <a14:foregroundMark x1="73964" y1="63087" x2="73964" y2="63087"/>
                        <a14:foregroundMark x1="82840" y1="46309" x2="82840" y2="46309"/>
                        <a14:foregroundMark x1="84615" y1="45638" x2="84615" y2="45638"/>
                        <a14:foregroundMark x1="86686" y1="45638" x2="86686" y2="45638"/>
                        <a14:foregroundMark x1="86982" y1="45638" x2="86982" y2="45638"/>
                        <a14:foregroundMark x1="87870" y1="45638" x2="87870" y2="45638"/>
                        <a14:foregroundMark x1="88166" y1="55034" x2="88166" y2="55034"/>
                        <a14:foregroundMark x1="88166" y1="47651" x2="88166" y2="47651"/>
                        <a14:foregroundMark x1="88462" y1="51678" x2="88462" y2="51678"/>
                        <a14:foregroundMark x1="87870" y1="58389" x2="87870" y2="58389"/>
                        <a14:foregroundMark x1="86982" y1="61074" x2="86982" y2="61074"/>
                        <a14:foregroundMark x1="82840" y1="61745" x2="82840" y2="61745"/>
                        <a14:foregroundMark x1="81361" y1="39597" x2="81361" y2="39597"/>
                        <a14:foregroundMark x1="82544" y1="40268" x2="82544" y2="40268"/>
                        <a14:foregroundMark x1="50296" y1="52349" x2="50296" y2="52349"/>
                        <a14:backgroundMark x1="42012" y1="56376" x2="42012" y2="56376"/>
                        <a14:backgroundMark x1="42012" y1="56376" x2="42012" y2="56376"/>
                        <a14:backgroundMark x1="57396" y1="49664" x2="57396" y2="49664"/>
                        <a14:backgroundMark x1="63018" y1="42953" x2="63018" y2="42953"/>
                        <a14:backgroundMark x1="63314" y1="43624" x2="63314" y2="43624"/>
                        <a14:backgroundMark x1="63609" y1="42282" x2="63609" y2="42282"/>
                        <a14:backgroundMark x1="63609" y1="42953" x2="63609" y2="42953"/>
                        <a14:backgroundMark x1="63905" y1="42953" x2="63905" y2="42953"/>
                        <a14:backgroundMark x1="63314" y1="47651" x2="63314" y2="47651"/>
                        <a14:backgroundMark x1="63905" y1="48322" x2="63905" y2="48322"/>
                        <a14:backgroundMark x1="63609" y1="48322" x2="63609" y2="48322"/>
                        <a14:backgroundMark x1="63905" y1="48322" x2="63905" y2="48322"/>
                        <a14:backgroundMark x1="63905" y1="47651" x2="63905" y2="47651"/>
                        <a14:backgroundMark x1="64201" y1="48322" x2="64201" y2="48322"/>
                        <a14:backgroundMark x1="64201" y1="47651" x2="64201" y2="47651"/>
                        <a14:backgroundMark x1="71598" y1="55034" x2="71598" y2="55034"/>
                        <a14:backgroundMark x1="71598" y1="56376" x2="71598" y2="56376"/>
                        <a14:backgroundMark x1="71598" y1="62416" x2="71598" y2="62416"/>
                        <a14:backgroundMark x1="72189" y1="61745" x2="72189" y2="61745"/>
                        <a14:backgroundMark x1="72189" y1="61074" x2="72189" y2="61074"/>
                        <a14:backgroundMark x1="72189" y1="61074" x2="72189" y2="61074"/>
                        <a14:backgroundMark x1="72485" y1="62416" x2="72485" y2="62416"/>
                        <a14:backgroundMark x1="71893" y1="56376" x2="71893" y2="56376"/>
                        <a14:backgroundMark x1="71893" y1="57047" x2="71893" y2="57047"/>
                        <a14:backgroundMark x1="72189" y1="57047" x2="72189" y2="57047"/>
                        <a14:backgroundMark x1="72189" y1="57047" x2="72189" y2="57047"/>
                        <a14:backgroundMark x1="72485" y1="56376" x2="72485" y2="56376"/>
                        <a14:backgroundMark x1="77515" y1="48322" x2="77515" y2="48322"/>
                        <a14:backgroundMark x1="77811" y1="57047" x2="77811" y2="57047"/>
                        <a14:backgroundMark x1="81065" y1="39597" x2="81065" y2="39597"/>
                        <a14:backgroundMark x1="81657" y1="40268" x2="81657" y2="40268"/>
                        <a14:backgroundMark x1="81361" y1="39597" x2="81361" y2="39597"/>
                        <a14:backgroundMark x1="86391" y1="46309" x2="86391" y2="46309"/>
                        <a14:backgroundMark x1="86391" y1="46309" x2="86391" y2="46309"/>
                        <a14:backgroundMark x1="87574" y1="53691" x2="87574" y2="53691"/>
                        <a14:backgroundMark x1="87574" y1="55034" x2="87574" y2="55034"/>
                        <a14:backgroundMark x1="87278" y1="57047" x2="87278" y2="57047"/>
                        <a14:backgroundMark x1="87574" y1="57718" x2="87574" y2="57718"/>
                        <a14:backgroundMark x1="87278" y1="59060" x2="87278" y2="59060"/>
                        <a14:backgroundMark x1="86095" y1="60403" x2="86095" y2="60403"/>
                        <a14:backgroundMark x1="87574" y1="51678" x2="87574" y2="51678"/>
                        <a14:backgroundMark x1="87870" y1="53020" x2="87870" y2="53020"/>
                        <a14:backgroundMark x1="87870" y1="55034" x2="87870" y2="55034"/>
                        <a14:backgroundMark x1="56805" y1="41611" x2="56805" y2="41611"/>
                        <a14:backgroundMark x1="56805" y1="41611" x2="56805" y2="41611"/>
                        <a14:backgroundMark x1="56805" y1="41611" x2="56805" y2="41611"/>
                        <a14:backgroundMark x1="57396" y1="42953" x2="57396" y2="42953"/>
                        <a14:backgroundMark x1="57396" y1="40268" x2="57396" y2="40268"/>
                        <a14:backgroundMark x1="57396" y1="42953" x2="57396" y2="42953"/>
                        <a14:backgroundMark x1="56805" y1="55705" x2="56805" y2="55705"/>
                        <a14:backgroundMark x1="57396" y1="57047" x2="57396" y2="57047"/>
                        <a14:backgroundMark x1="57396" y1="55705" x2="57396" y2="55705"/>
                        <a14:backgroundMark x1="57692" y1="55034" x2="57692" y2="55034"/>
                        <a14:backgroundMark x1="57396" y1="54362" x2="57396" y2="54362"/>
                        <a14:backgroundMark x1="57396" y1="53691" x2="57396" y2="53691"/>
                        <a14:backgroundMark x1="41716" y1="61074" x2="41716" y2="61074"/>
                        <a14:backgroundMark x1="42012" y1="61745" x2="42012" y2="61745"/>
                        <a14:backgroundMark x1="42308" y1="61745" x2="42308" y2="61745"/>
                        <a14:backgroundMark x1="42012" y1="61074" x2="42012" y2="61074"/>
                        <a14:backgroundMark x1="48225" y1="53691" x2="48225" y2="53691"/>
                        <a14:backgroundMark x1="48521" y1="53691" x2="48521" y2="53691"/>
                        <a14:backgroundMark x1="48817" y1="53691" x2="48817" y2="53691"/>
                        <a14:backgroundMark x1="48225" y1="59732" x2="48225" y2="59732"/>
                        <a14:backgroundMark x1="48817" y1="60403" x2="48817" y2="60403"/>
                        <a14:backgroundMark x1="47337" y1="60403" x2="47337" y2="60403"/>
                        <a14:backgroundMark x1="47633" y1="61074" x2="47633" y2="61074"/>
                        <a14:backgroundMark x1="47633" y1="61074" x2="47633" y2="61074"/>
                        <a14:backgroundMark x1="53550" y1="48993" x2="53550" y2="48993"/>
                        <a14:backgroundMark x1="53254" y1="50336" x2="53254" y2="50336"/>
                        <a14:backgroundMark x1="53254" y1="48993" x2="53254" y2="48993"/>
                        <a14:backgroundMark x1="52959" y1="46309" x2="52959" y2="46309"/>
                        <a14:backgroundMark x1="53254" y1="47651" x2="53254" y2="47651"/>
                        <a14:backgroundMark x1="52959" y1="46980" x2="52959" y2="46980"/>
                        <a14:backgroundMark x1="53254" y1="46980" x2="53254" y2="46980"/>
                        <a14:backgroundMark x1="53254" y1="56376" x2="53254" y2="56376"/>
                        <a14:backgroundMark x1="53254" y1="56376" x2="53254" y2="56376"/>
                        <a14:backgroundMark x1="57101" y1="42953" x2="57101" y2="42953"/>
                        <a14:backgroundMark x1="53254" y1="36913" x2="53254" y2="36913"/>
                        <a14:backgroundMark x1="53846" y1="37584" x2="53846" y2="37584"/>
                        <a14:backgroundMark x1="42012" y1="38926" x2="42012" y2="38926"/>
                        <a14:backgroundMark x1="42308" y1="38926" x2="42308" y2="389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5269" y="2358884"/>
            <a:ext cx="3419153" cy="149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39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352393" y="459221"/>
              <a:ext cx="22685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GUI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介紹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4BF89024-5825-EA4F-9E66-5589B9CD11FF}"/>
              </a:ext>
            </a:extLst>
          </p:cNvPr>
          <p:cNvSpPr/>
          <p:nvPr/>
        </p:nvSpPr>
        <p:spPr>
          <a:xfrm>
            <a:off x="4051911" y="332009"/>
            <a:ext cx="4519127" cy="8215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zh-TW" altLang="en-US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點我喔</a:t>
            </a:r>
            <a:endParaRPr lang="en-US" altLang="zh-TW" sz="36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E84F11-8411-5B4D-AAE7-66334F0B1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93" y="1866787"/>
            <a:ext cx="1249600" cy="12496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4256E8D-8559-FF46-A9A8-637B85E77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474" y="1866189"/>
            <a:ext cx="1249600" cy="12496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FE93BCA-02C0-3E40-A11B-93B9B25EF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93" y="3271959"/>
            <a:ext cx="5353764" cy="302287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1F1EF2F-7C6F-1F43-867C-6637EF2D89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1474" y="3271958"/>
            <a:ext cx="5353763" cy="302287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71264EC-4AAB-F34B-89C4-356C02C60452}"/>
              </a:ext>
            </a:extLst>
          </p:cNvPr>
          <p:cNvSpPr/>
          <p:nvPr/>
        </p:nvSpPr>
        <p:spPr>
          <a:xfrm>
            <a:off x="1761938" y="1971146"/>
            <a:ext cx="3491987" cy="8215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zh-TW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Tree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7D33A8-DF6D-854C-8828-B3AF939F3BFB}"/>
              </a:ext>
            </a:extLst>
          </p:cNvPr>
          <p:cNvSpPr/>
          <p:nvPr/>
        </p:nvSpPr>
        <p:spPr>
          <a:xfrm>
            <a:off x="7242361" y="1971146"/>
            <a:ext cx="3491987" cy="8215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zh-TW" sz="3600" b="1" dirty="0" err="1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GitKraken</a:t>
            </a:r>
            <a:endParaRPr lang="en-US" altLang="zh-TW" sz="36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4766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設定使用者名稱和信箱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2979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config --global </a:t>
            </a:r>
            <a:r>
              <a:rPr lang="en-US" altLang="zh-TW" sz="28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user.name</a:t>
            </a: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“your name”</a:t>
            </a:r>
          </a:p>
          <a:p>
            <a:pPr fontAlgn="base">
              <a:lnSpc>
                <a:spcPct val="150000"/>
              </a:lnSpc>
            </a:pP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config --global </a:t>
            </a:r>
            <a:r>
              <a:rPr lang="en-US" altLang="zh-TW" sz="28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user.email</a:t>
            </a: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“your email” </a:t>
            </a:r>
          </a:p>
          <a:p>
            <a:pPr fontAlgn="base">
              <a:lnSpc>
                <a:spcPct val="150000"/>
              </a:lnSpc>
            </a:pP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進行程式碼的版本更新時，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會紀錄修改者是誰，因此需要登錄你的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name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email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，之後和其他人協作時就知道是誰修改這段程式碼了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6047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確認使用者名稱和信箱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2886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config --list</a:t>
            </a:r>
          </a:p>
          <a:p>
            <a:pPr fontAlgn="base">
              <a:lnSpc>
                <a:spcPct val="150000"/>
              </a:lnSpc>
            </a:pP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這段指令會列出目前的設定</a:t>
            </a:r>
            <a:endParaRPr lang="en-US" altLang="zh-TW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sz="2400" b="1" dirty="0" err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user.name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[your name]</a:t>
            </a:r>
          </a:p>
          <a:p>
            <a:pPr fontAlgn="base">
              <a:lnSpc>
                <a:spcPct val="150000"/>
              </a:lnSpc>
            </a:pPr>
            <a:r>
              <a:rPr lang="en-US" altLang="zh-TW" sz="2400" b="1" dirty="0" err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user.email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= [your email]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9184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基本觀念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1FD94313-7192-6141-9537-006C01E13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689" y="1683906"/>
            <a:ext cx="5292139" cy="438278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2C875D6-A3A1-464F-B29B-904E8F35BEFD}"/>
              </a:ext>
            </a:extLst>
          </p:cNvPr>
          <p:cNvSpPr/>
          <p:nvPr/>
        </p:nvSpPr>
        <p:spPr>
          <a:xfrm>
            <a:off x="867107" y="2374345"/>
            <a:ext cx="11150721" cy="3902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Working tree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Untracked files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Changes not staged for commit</a:t>
            </a:r>
          </a:p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Staging area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Changes to be committed</a:t>
            </a:r>
          </a:p>
          <a:p>
            <a:pPr marL="457200" indent="-457200" fontAlgn="base">
              <a:lnSpc>
                <a:spcPct val="150000"/>
              </a:lnSpc>
              <a:buAutoNum type="arabicPeriod"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Repository</a:t>
            </a:r>
            <a:endParaRPr lang="en-US" altLang="zh-TW" sz="24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Committed</a:t>
            </a:r>
            <a:endParaRPr lang="zh-TW" altLang="en-US" sz="24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3080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檔案狀態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4ECEFE9D-2D5E-CA48-9E50-17742C77B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915" y="2374345"/>
            <a:ext cx="6774170" cy="419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17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Repository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242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</a:t>
            </a:r>
            <a:r>
              <a:rPr lang="en-US" altLang="zh-TW" sz="28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mkdir</a:t>
            </a: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test</a:t>
            </a:r>
          </a:p>
          <a:p>
            <a:pPr fontAlgn="base">
              <a:lnSpc>
                <a:spcPct val="150000"/>
              </a:lnSpc>
            </a:pP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cd test</a:t>
            </a:r>
          </a:p>
          <a:p>
            <a:pPr fontAlgn="base">
              <a:lnSpc>
                <a:spcPct val="150000"/>
              </a:lnSpc>
            </a:pP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建立名為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repository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，並進入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資料夾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6421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初始化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2332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</a:t>
            </a:r>
            <a:r>
              <a:rPr lang="en-US" altLang="zh-TW" sz="28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init</a:t>
            </a:r>
            <a:endParaRPr lang="en-US" altLang="zh-TW" sz="2800" b="1" dirty="0">
              <a:latin typeface="Courier New" panose="02070309020205020404" pitchFamily="49" charset="0"/>
              <a:ea typeface="微軟正黑體" panose="020B0604030504040204" pitchFamily="34" charset="-120"/>
              <a:cs typeface="Courier New" panose="02070309020205020404" pitchFamily="49" charset="0"/>
            </a:endParaRPr>
          </a:p>
          <a:p>
            <a:pPr fontAlgn="base">
              <a:lnSpc>
                <a:spcPct val="150000"/>
              </a:lnSpc>
            </a:pP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在目前的目錄下初始化一個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 repository</a:t>
            </a:r>
          </a:p>
          <a:p>
            <a:pPr fontAlgn="base">
              <a:lnSpc>
                <a:spcPct val="150000"/>
              </a:lnSpc>
            </a:pP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folder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就可以看到一個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.git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的隱藏資料夾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7814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將檔案加入追蹤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4006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echo “Hello World” &gt; </a:t>
            </a:r>
            <a:r>
              <a:rPr lang="en-US" altLang="zh-TW" sz="24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new.txt</a:t>
            </a:r>
            <a:endParaRPr lang="en-US" altLang="zh-TW" sz="2400" b="1" dirty="0">
              <a:latin typeface="Courier New" panose="02070309020205020404" pitchFamily="49" charset="0"/>
              <a:ea typeface="微軟正黑體" panose="020B0604030504040204" pitchFamily="34" charset="-120"/>
              <a:cs typeface="Courier New" panose="02070309020205020404" pitchFamily="49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status</a:t>
            </a:r>
          </a:p>
          <a:p>
            <a:pPr fontAlgn="base">
              <a:lnSpc>
                <a:spcPct val="150000"/>
              </a:lnSpc>
            </a:pP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add </a:t>
            </a:r>
            <a:r>
              <a:rPr lang="en-US" altLang="zh-TW" sz="24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new.txt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.git 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得知目前的追蹤狀態</a:t>
            </a:r>
            <a:endParaRPr lang="en-US" altLang="zh-TW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150000"/>
              </a:lnSpc>
            </a:pPr>
            <a:r>
              <a:rPr lang="en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 add .</a:t>
            </a:r>
            <a:r>
              <a:rPr lang="zh-TW" altLang="en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將目前所在目錄下的所有檔案 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包含子目錄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加入追蹤。</a:t>
            </a:r>
          </a:p>
          <a:p>
            <a:pPr fontAlgn="base">
              <a:lnSpc>
                <a:spcPct val="150000"/>
              </a:lnSpc>
            </a:pPr>
            <a:r>
              <a:rPr lang="en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 add *.c</a:t>
            </a:r>
            <a:r>
              <a:rPr lang="zh-TW" altLang="en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將所有以「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結尾的檔案 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不包含子目錄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加入追蹤。</a:t>
            </a:r>
          </a:p>
          <a:p>
            <a:pPr fontAlgn="base">
              <a:lnSpc>
                <a:spcPct val="150000"/>
              </a:lnSpc>
            </a:pPr>
            <a:r>
              <a:rPr lang="en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 add -p</a:t>
            </a:r>
            <a:r>
              <a:rPr lang="zh-TW" altLang="en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將目前所在目錄下的所有檔案的更改之處逐一顯示出來，並讓使用者確認是否要加入追蹤。</a:t>
            </a:r>
            <a:endParaRPr lang="en-US" altLang="zh-TW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5002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將檔案加入追蹤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34C71D8B-8EE4-FA42-B2A1-11E00E7D9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046" y="2339418"/>
            <a:ext cx="8487908" cy="407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7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3"/>
          <p:cNvSpPr txBox="1"/>
          <p:nvPr/>
        </p:nvSpPr>
        <p:spPr>
          <a:xfrm>
            <a:off x="596469" y="2212706"/>
            <a:ext cx="11017224" cy="2432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先來複習上禮拜的</a:t>
            </a:r>
            <a:r>
              <a:rPr lang="en-US" altLang="zh-TW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algn="ctr">
              <a:lnSpc>
                <a:spcPct val="150000"/>
              </a:lnSpc>
            </a:pPr>
            <a:r>
              <a:rPr lang="zh-TW" altLang="en-US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 </a:t>
            </a:r>
            <a:r>
              <a:rPr lang="en-US" altLang="zh-TW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r>
              <a:rPr lang="zh-TW" altLang="en-US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74019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commit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2067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commit –m “Add new file”</a:t>
            </a:r>
          </a:p>
          <a:p>
            <a:pPr fontAlgn="base">
              <a:lnSpc>
                <a:spcPct val="150000"/>
              </a:lnSpc>
            </a:pP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將剛剛 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add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到 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staging area 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的檔案推上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git directory</a:t>
            </a:r>
          </a:p>
          <a:p>
            <a:pPr fontAlgn="base">
              <a:lnSpc>
                <a:spcPct val="150000"/>
              </a:lnSpc>
            </a:pP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git commit --amend -m “Add new </a:t>
            </a:r>
            <a:r>
              <a:rPr lang="en-US" altLang="zh-TW" sz="2000" b="1" dirty="0" err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fileeeeeee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：修改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commit </a:t>
            </a:r>
            <a:r>
              <a:rPr lang="en-US" altLang="zh-TW" sz="2000" b="1" dirty="0" err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messege</a:t>
            </a:r>
            <a:endParaRPr lang="en-US" altLang="zh-TW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7613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commit</a:t>
              </a: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3F7AE39D-271E-4F4B-91A2-F7861F7DF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756" y="2618642"/>
            <a:ext cx="9190487" cy="33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35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commit</a:t>
              </a: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61D69CE2-3936-AB43-9DFC-4C337375D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505" y="2218774"/>
            <a:ext cx="9804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06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查看紀錄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2067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log</a:t>
            </a:r>
          </a:p>
          <a:p>
            <a:pPr fontAlgn="base">
              <a:lnSpc>
                <a:spcPct val="150000"/>
              </a:lnSpc>
            </a:pP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看看剛剛做了什麼事情</a:t>
            </a:r>
            <a:endParaRPr lang="en-US" altLang="zh-TW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git log --</a:t>
            </a:r>
            <a:r>
              <a:rPr lang="en-US" altLang="zh-TW" sz="2000" b="1" dirty="0" err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oneline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：看到更精簡的結果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26819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225757" y="459221"/>
              <a:ext cx="25218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的使用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查看紀錄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BAAC701F-D1CD-2F4E-B23C-1882CF6F6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739" y="2533650"/>
            <a:ext cx="8966521" cy="365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76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350519" y="459221"/>
              <a:ext cx="42723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 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帳號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4BF89024-5825-EA4F-9E66-5589B9CD11FF}"/>
              </a:ext>
            </a:extLst>
          </p:cNvPr>
          <p:cNvSpPr/>
          <p:nvPr/>
        </p:nvSpPr>
        <p:spPr>
          <a:xfrm>
            <a:off x="4051911" y="332009"/>
            <a:ext cx="4519127" cy="8215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zh-TW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GitHub</a:t>
            </a:r>
            <a:endParaRPr lang="en-US" altLang="zh-TW" sz="36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349FB2C-59C1-8B48-AD53-7A11BA31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767" y="1478250"/>
            <a:ext cx="8354465" cy="511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40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350519" y="459221"/>
              <a:ext cx="42723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 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帳號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4BF89024-5825-EA4F-9E66-5589B9CD11FF}"/>
              </a:ext>
            </a:extLst>
          </p:cNvPr>
          <p:cNvSpPr/>
          <p:nvPr/>
        </p:nvSpPr>
        <p:spPr>
          <a:xfrm>
            <a:off x="4051911" y="332009"/>
            <a:ext cx="4519127" cy="8215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zh-TW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GitHub</a:t>
            </a:r>
            <a:endParaRPr lang="en-US" altLang="zh-TW" sz="36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2A83B73-7AC2-504C-BB1D-D8E1AF9B2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035" y="1478791"/>
            <a:ext cx="7841930" cy="50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83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350519" y="459221"/>
              <a:ext cx="42723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 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帳號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4BF89024-5825-EA4F-9E66-5589B9CD11FF}"/>
              </a:ext>
            </a:extLst>
          </p:cNvPr>
          <p:cNvSpPr/>
          <p:nvPr/>
        </p:nvSpPr>
        <p:spPr>
          <a:xfrm>
            <a:off x="4051911" y="332009"/>
            <a:ext cx="4519127" cy="8215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zh-TW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GitHub</a:t>
            </a:r>
            <a:endParaRPr lang="en-US" altLang="zh-TW" sz="36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82A1A95-30BA-0E47-B945-249F869FC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035" y="1478250"/>
            <a:ext cx="7841930" cy="505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95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350519" y="459221"/>
              <a:ext cx="42723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建立 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帳號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4BF89024-5825-EA4F-9E66-5589B9CD11FF}"/>
              </a:ext>
            </a:extLst>
          </p:cNvPr>
          <p:cNvSpPr/>
          <p:nvPr/>
        </p:nvSpPr>
        <p:spPr>
          <a:xfrm>
            <a:off x="4051911" y="332009"/>
            <a:ext cx="4519127" cy="8215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zh-TW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GitHub</a:t>
            </a:r>
            <a:endParaRPr lang="en-US" altLang="zh-TW" sz="36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DECB205-BB1F-424D-A661-C969C14EA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207" y="1967522"/>
            <a:ext cx="7187586" cy="383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45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342502" y="459221"/>
              <a:ext cx="42883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在電腦上綁定帳號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產生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SSH key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</a:t>
            </a:r>
            <a:r>
              <a:rPr lang="en-US" altLang="zh-TW" sz="28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ssh</a:t>
            </a: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-keygen -t </a:t>
            </a:r>
            <a:r>
              <a:rPr lang="en-US" altLang="zh-TW" sz="28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rsa</a:t>
            </a: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-C "</a:t>
            </a:r>
            <a:r>
              <a:rPr lang="en-US" altLang="zh-TW" sz="28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your_email@example.com</a:t>
            </a:r>
            <a:r>
              <a:rPr lang="en-US" altLang="zh-TW" sz="28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"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A8722A6-6213-444D-B894-5AED9AE90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66" y="3666889"/>
            <a:ext cx="10553268" cy="124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56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2942" y="2710253"/>
            <a:ext cx="9606117" cy="1652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zh-TW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 Programming Interface (API)</a:t>
            </a:r>
          </a:p>
          <a:p>
            <a:pPr algn="ctr" fontAlgn="base">
              <a:lnSpc>
                <a:spcPct val="150000"/>
              </a:lnSpc>
            </a:pPr>
            <a:r>
              <a:rPr lang="zh-TW" altLang="en-US" sz="36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zh-TW" altLang="en-US" sz="3600" b="1" i="0" dirty="0">
                <a:solidFill>
                  <a:srgbClr val="59595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各種軟體組件一套明確定義的溝通方式</a:t>
            </a:r>
            <a:endParaRPr lang="en-US" altLang="zh-TW" sz="3600" b="1" i="0" dirty="0">
              <a:solidFill>
                <a:srgbClr val="59595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137591" y="459221"/>
              <a:ext cx="269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什麼是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4500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342502" y="459221"/>
              <a:ext cx="42883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在電腦上綁定帳號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按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Enter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7948420-9C89-3140-BB67-13B6ECB6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08" y="2578236"/>
            <a:ext cx="10519985" cy="60114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8E76FFC-423F-8A46-AC33-C34819A19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07" y="4893954"/>
            <a:ext cx="10519985" cy="971591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066178CF-5B63-8F46-B648-348A0A6DEB16}"/>
              </a:ext>
            </a:extLst>
          </p:cNvPr>
          <p:cNvGrpSpPr/>
          <p:nvPr/>
        </p:nvGrpSpPr>
        <p:grpSpPr>
          <a:xfrm>
            <a:off x="635694" y="3678623"/>
            <a:ext cx="10920609" cy="740524"/>
            <a:chOff x="635694" y="1559506"/>
            <a:chExt cx="8008215" cy="740524"/>
          </a:xfrm>
        </p:grpSpPr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F509F14C-7E8A-F443-BD7B-CB446FA594FD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3">
              <a:extLst>
                <a:ext uri="{FF2B5EF4-FFF2-40B4-BE49-F238E27FC236}">
                  <a16:creationId xmlns:a16="http://schemas.microsoft.com/office/drawing/2014/main" id="{E6AC865A-D46A-CB42-B3AF-A410FDC53DE2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輸入一個 </a:t>
              </a:r>
              <a:r>
                <a:rPr lang="en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passphrase</a:t>
              </a:r>
              <a:r>
                <a:rPr lang="zh-TW" altLang="en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</a:t>
              </a: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如不想輸入直接按下 </a:t>
              </a:r>
              <a:r>
                <a:rPr lang="en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Enter </a:t>
              </a: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鍵即可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800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342502" y="459221"/>
              <a:ext cx="42883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在電腦上綁定帳號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此時顯示的是你 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SSH Key </a:t>
              </a: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 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fingerprint</a:t>
              </a: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9C8F5B3A-97C4-964B-8C09-65E1A1D34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08" y="3102442"/>
            <a:ext cx="10689195" cy="153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30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342502" y="459221"/>
              <a:ext cx="42883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在電腦上綁定帳號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將剛剛產生的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key </a:t>
              </a: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加入 </a:t>
              </a:r>
              <a:r>
                <a:rPr lang="en-US" altLang="zh-TW" sz="3200" b="1" dirty="0" err="1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ssh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-agent</a:t>
              </a: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中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970D269C-D559-F54E-A2D1-9D44008DD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06" y="2492601"/>
            <a:ext cx="10245138" cy="116499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0C56912-F0D8-9B4C-A284-377C4ED3A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06" y="3931427"/>
            <a:ext cx="10297773" cy="57023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E9A921D-F509-FB4D-A404-ECF3B457C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507" y="4775489"/>
            <a:ext cx="10245137" cy="7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99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342502" y="459221"/>
              <a:ext cx="42883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在電腦上綁定帳號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貼上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SSH key</a:t>
              </a:r>
            </a:p>
          </p:txBody>
        </p:sp>
      </p:grpSp>
      <p:pic>
        <p:nvPicPr>
          <p:cNvPr id="18" name="圖片 17" descr="一張含有 文字 的圖片&#10;&#10;自動產生的描述">
            <a:extLst>
              <a:ext uri="{FF2B5EF4-FFF2-40B4-BE49-F238E27FC236}">
                <a16:creationId xmlns:a16="http://schemas.microsoft.com/office/drawing/2014/main" id="{8C209F7E-6E30-BD45-B1ED-1F182D4DB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08" y="2498969"/>
            <a:ext cx="3769940" cy="740524"/>
          </a:xfrm>
          <a:prstGeom prst="rect">
            <a:avLst/>
          </a:prstGeom>
        </p:spPr>
      </p:pic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3FDE8D5F-360E-404C-A172-DF4611739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08" y="3618508"/>
            <a:ext cx="95758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03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342502" y="459221"/>
              <a:ext cx="42883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在電腦上綁定帳號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貼上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SSH key</a:t>
              </a:r>
            </a:p>
          </p:txBody>
        </p:sp>
      </p:grpSp>
      <p:pic>
        <p:nvPicPr>
          <p:cNvPr id="14" name="圖片 13" descr="一張含有 文字 的圖片&#10;&#10;自動產生的描述">
            <a:extLst>
              <a:ext uri="{FF2B5EF4-FFF2-40B4-BE49-F238E27FC236}">
                <a16:creationId xmlns:a16="http://schemas.microsoft.com/office/drawing/2014/main" id="{1ED48799-BEF1-254B-ADA3-951CEC527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593" y="2399069"/>
            <a:ext cx="7406813" cy="415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7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342502" y="459221"/>
              <a:ext cx="42883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在電腦上綁定帳號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驗證綁定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7B5BE7B8-49EC-F945-B238-4E9A3BC34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76" y="2517025"/>
            <a:ext cx="10437047" cy="9119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ABBB27D-16E1-E84F-B951-5A64B979B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07" y="3668908"/>
            <a:ext cx="10437047" cy="113012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83AC45B-4124-BA43-AC7E-110DAB550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06" y="5038942"/>
            <a:ext cx="10437047" cy="86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31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881384" y="459221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同步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58349"/>
            <a:chOff x="635694" y="1559506"/>
            <a:chExt cx="8008215" cy="758349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58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將本機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repository</a:t>
              </a: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和遠端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3200" b="1" dirty="0" err="1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repository </a:t>
              </a: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同步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8" y="2392170"/>
            <a:ext cx="11324892" cy="3348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remote add origin </a:t>
            </a:r>
            <a:r>
              <a:rPr lang="en-US" altLang="zh-TW" sz="24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git@github.com:account</a:t>
            </a: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/</a:t>
            </a:r>
            <a:r>
              <a:rPr lang="en-US" altLang="zh-TW" sz="24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repository.git</a:t>
            </a:r>
            <a:endParaRPr lang="en-US" altLang="zh-TW" sz="2400" b="1" dirty="0">
              <a:latin typeface="Courier New" panose="02070309020205020404" pitchFamily="49" charset="0"/>
              <a:ea typeface="微軟正黑體" panose="020B0604030504040204" pitchFamily="34" charset="-120"/>
              <a:cs typeface="Courier New" panose="02070309020205020404" pitchFamily="49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push –u origin master</a:t>
            </a:r>
          </a:p>
          <a:p>
            <a:pPr fontAlgn="base">
              <a:lnSpc>
                <a:spcPct val="150000"/>
              </a:lnSpc>
            </a:pP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之後只要輸入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fontAlgn="base">
              <a:lnSpc>
                <a:spcPct val="150000"/>
              </a:lnSpc>
            </a:pP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git push</a:t>
            </a:r>
          </a:p>
          <a:p>
            <a:pPr fontAlgn="base">
              <a:lnSpc>
                <a:spcPct val="150000"/>
              </a:lnSpc>
            </a:pP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就可以跟遠端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repo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連線了！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0421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111943" y="459221"/>
              <a:ext cx="2749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從遠端更新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將遠端的檔案更新到本機檔案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2240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pull</a:t>
            </a:r>
          </a:p>
          <a:p>
            <a:pPr fontAlgn="base">
              <a:lnSpc>
                <a:spcPct val="150000"/>
              </a:lnSpc>
            </a:pP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 fetch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遠端的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branch</a:t>
            </a:r>
            <a:r>
              <a:rPr lang="zh-TW" altLang="en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然後與本地端的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branch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merge</a:t>
            </a:r>
            <a:r>
              <a:rPr lang="zh-TW" altLang="en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產生一個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merge commit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節點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3615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246323" y="459221"/>
              <a:ext cx="44807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Commit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送出去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Commit </a:t>
              </a: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送到遠端檔案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1686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push</a:t>
            </a:r>
          </a:p>
          <a:p>
            <a:pPr fontAlgn="base">
              <a:lnSpc>
                <a:spcPct val="150000"/>
              </a:lnSpc>
            </a:pP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將本地端的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master branch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與遠端的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master branch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fast-forward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合併</a:t>
            </a:r>
            <a:endParaRPr lang="en-US" altLang="zh-TW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4732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589365" y="459221"/>
              <a:ext cx="37946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Clone 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其他專案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將遠端的 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repository </a:t>
              </a: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複製到本機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3348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clone git@github.com:Username/repository.git</a:t>
            </a:r>
            <a:b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</a:b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 git clone https://</a:t>
            </a:r>
            <a:r>
              <a:rPr lang="en-US" altLang="zh-TW" sz="24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github.com</a:t>
            </a:r>
            <a:r>
              <a:rPr lang="en-US" altLang="zh-TW" sz="2400" b="1" dirty="0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/Username/</a:t>
            </a:r>
            <a:r>
              <a:rPr lang="en-US" altLang="zh-TW" sz="2400" b="1" dirty="0" err="1"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repository.git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150000"/>
              </a:lnSpc>
            </a:pP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在本機的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repository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可以自由修改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實驗，或是針對專案所需要的改善發送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patch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給原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repository</a:t>
            </a:r>
            <a:r>
              <a:rPr lang="zh-TW" altLang="en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進而貢獻此專案。 如果你有寫入權限的話 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被加入成 “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Collaborators”)</a:t>
            </a:r>
            <a:r>
              <a:rPr lang="zh-TW" altLang="en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就可透過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SSH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通訊協定，以 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 “</a:t>
            </a:r>
            <a:r>
              <a:rPr lang="en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clone”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下來：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9623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s://i.imgur.com/uoeHtM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356" y="1844565"/>
            <a:ext cx="8485288" cy="430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D9922F15-214F-F44D-B56A-45E436A417E7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235DFC03-4E1F-5242-B429-4D4A353D99A9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F9A0F07C-239F-F24D-B965-0EB59A3767E5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2E39C76-71ED-394B-BDAD-91BAE5EC5791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190D815-8CEB-3A4E-A46D-010D5A8AA352}"/>
                </a:ext>
              </a:extLst>
            </p:cNvPr>
            <p:cNvSpPr txBox="1"/>
            <p:nvPr/>
          </p:nvSpPr>
          <p:spPr>
            <a:xfrm>
              <a:off x="1137591" y="459221"/>
              <a:ext cx="269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什麼是</a:t>
              </a:r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1956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182400E9-9678-5045-8B81-803195E9EC85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A4D5A7D-8B86-254F-81D2-E318BA511D5F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17AFA6D-9443-D946-A733-536ABB76883D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14B989-A02B-1E43-967C-F9E67C07E435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B9F5A0E-C8C9-A149-9D50-7AFD49EBFFC7}"/>
                </a:ext>
              </a:extLst>
            </p:cNvPr>
            <p:cNvSpPr txBox="1"/>
            <p:nvPr/>
          </p:nvSpPr>
          <p:spPr>
            <a:xfrm>
              <a:off x="1368422" y="459221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參考資料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55DDD6-FBC1-F641-983B-E8AB3A724283}"/>
              </a:ext>
            </a:extLst>
          </p:cNvPr>
          <p:cNvGrpSpPr/>
          <p:nvPr/>
        </p:nvGrpSpPr>
        <p:grpSpPr>
          <a:xfrm>
            <a:off x="635694" y="1478250"/>
            <a:ext cx="10920609" cy="740524"/>
            <a:chOff x="635694" y="1559506"/>
            <a:chExt cx="8008215" cy="740524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D4F13A3D-5445-9843-B7DB-353417A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994354CD-8881-E540-B107-5C8439FF5C10}"/>
                </a:ext>
              </a:extLst>
            </p:cNvPr>
            <p:cNvSpPr txBox="1"/>
            <p:nvPr/>
          </p:nvSpPr>
          <p:spPr>
            <a:xfrm>
              <a:off x="805393" y="1559506"/>
              <a:ext cx="7838516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學習資源</a:t>
              </a:r>
              <a:endParaRPr lang="en-US" altLang="zh-TW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19C93F0-80F7-3E4D-9987-7D5751730868}"/>
              </a:ext>
            </a:extLst>
          </p:cNvPr>
          <p:cNvSpPr/>
          <p:nvPr/>
        </p:nvSpPr>
        <p:spPr>
          <a:xfrm>
            <a:off x="867107" y="2374345"/>
            <a:ext cx="11150721" cy="2598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Git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版本控制系統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  <a:hlinkClick r:id="rId4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Git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 學習筆記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150000"/>
              </a:lnSpc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Learn Git Branch</a:t>
            </a:r>
            <a:b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28343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3"/>
          <p:cNvSpPr txBox="1"/>
          <p:nvPr/>
        </p:nvSpPr>
        <p:spPr>
          <a:xfrm>
            <a:off x="587388" y="2835953"/>
            <a:ext cx="11017224" cy="1186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5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＼實作時間／</a:t>
            </a:r>
            <a:endParaRPr lang="en-US" altLang="zh-TW" sz="54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9417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8766757-A182-4967-B0F0-36B7BD0B35BE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1BC9654-1D0E-4F98-BA62-21A5F2EF1C06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64CC1189-EE5F-49C1-9887-9CA5FD7A24FC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D73FFCD-6C08-4E43-B158-F0ABD4FB2253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80FD218-6B99-495C-976B-698A253C19C1}"/>
                </a:ext>
              </a:extLst>
            </p:cNvPr>
            <p:cNvSpPr txBox="1"/>
            <p:nvPr/>
          </p:nvSpPr>
          <p:spPr>
            <a:xfrm>
              <a:off x="1329151" y="459221"/>
              <a:ext cx="23150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 API</a:t>
              </a:r>
            </a:p>
          </p:txBody>
        </p:sp>
      </p:grpSp>
      <p:sp>
        <p:nvSpPr>
          <p:cNvPr id="11" name="文本框 3"/>
          <p:cNvSpPr txBox="1"/>
          <p:nvPr/>
        </p:nvSpPr>
        <p:spPr>
          <a:xfrm>
            <a:off x="940545" y="1621028"/>
            <a:ext cx="101807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" altLang="zh-TW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 Application </a:t>
            </a:r>
            <a:r>
              <a:rPr lang="zh-TW" altLang="en-US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的開發情境下的 </a:t>
            </a:r>
            <a:r>
              <a:rPr lang="en" altLang="zh-TW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r>
              <a:rPr lang="zh-TW" altLang="en-US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被稱為 </a:t>
            </a:r>
            <a:r>
              <a:rPr lang="en" altLang="zh-TW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 API</a:t>
            </a:r>
            <a:r>
              <a:rPr lang="zh-TW" altLang="en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8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" altLang="zh-TW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 API </a:t>
            </a:r>
            <a:r>
              <a:rPr lang="zh-TW" altLang="en-US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作用時，客戶端和伺服器端會透過 </a:t>
            </a:r>
            <a:r>
              <a:rPr lang="en" altLang="zh-TW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 </a:t>
            </a:r>
            <a:r>
              <a:rPr lang="zh-TW" altLang="en-US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通訊協定來進行請求與回應。</a:t>
            </a:r>
            <a:endParaRPr lang="en-US" altLang="zh-TW" sz="28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E8959A-0C6F-F640-B8F7-C13314F7E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71" y="3588003"/>
            <a:ext cx="9542095" cy="296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97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8766757-A182-4967-B0F0-36B7BD0B35BE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1BC9654-1D0E-4F98-BA62-21A5F2EF1C06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64CC1189-EE5F-49C1-9887-9CA5FD7A24FC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D73FFCD-6C08-4E43-B158-F0ABD4FB2253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80FD218-6B99-495C-976B-698A253C19C1}"/>
                </a:ext>
              </a:extLst>
            </p:cNvPr>
            <p:cNvSpPr txBox="1"/>
            <p:nvPr/>
          </p:nvSpPr>
          <p:spPr>
            <a:xfrm>
              <a:off x="1329151" y="459221"/>
              <a:ext cx="23150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 API</a:t>
              </a: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1C6E24D2-463A-BB43-B04D-EB45BF55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13003"/>
            <a:ext cx="11607800" cy="2768600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CFDAC0F7-47D1-CC4F-A03C-44E2FC384347}"/>
              </a:ext>
            </a:extLst>
          </p:cNvPr>
          <p:cNvGrpSpPr/>
          <p:nvPr/>
        </p:nvGrpSpPr>
        <p:grpSpPr>
          <a:xfrm>
            <a:off x="635694" y="1478250"/>
            <a:ext cx="12604056" cy="740524"/>
            <a:chOff x="635694" y="1559506"/>
            <a:chExt cx="9242707" cy="740524"/>
          </a:xfrm>
        </p:grpSpPr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629DF55-E137-424A-8229-84C35E17F770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3">
              <a:extLst>
                <a:ext uri="{FF2B5EF4-FFF2-40B4-BE49-F238E27FC236}">
                  <a16:creationId xmlns:a16="http://schemas.microsoft.com/office/drawing/2014/main" id="{7A3D2A4E-8B6B-994B-8F1C-CDEBC1571529}"/>
                </a:ext>
              </a:extLst>
            </p:cNvPr>
            <p:cNvSpPr txBox="1"/>
            <p:nvPr/>
          </p:nvSpPr>
          <p:spPr>
            <a:xfrm>
              <a:off x="805393" y="1559506"/>
              <a:ext cx="9073008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客戶端－串接他人開發的 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 API</a:t>
              </a:r>
              <a:endParaRPr lang="zh-TW" altLang="en-US" sz="3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133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8766757-A182-4967-B0F0-36B7BD0B35BE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1BC9654-1D0E-4F98-BA62-21A5F2EF1C06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64CC1189-EE5F-49C1-9887-9CA5FD7A24FC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D73FFCD-6C08-4E43-B158-F0ABD4FB2253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80FD218-6B99-495C-976B-698A253C19C1}"/>
                </a:ext>
              </a:extLst>
            </p:cNvPr>
            <p:cNvSpPr txBox="1"/>
            <p:nvPr/>
          </p:nvSpPr>
          <p:spPr>
            <a:xfrm>
              <a:off x="1329151" y="459221"/>
              <a:ext cx="23150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 API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FDAC0F7-47D1-CC4F-A03C-44E2FC384347}"/>
              </a:ext>
            </a:extLst>
          </p:cNvPr>
          <p:cNvGrpSpPr/>
          <p:nvPr/>
        </p:nvGrpSpPr>
        <p:grpSpPr>
          <a:xfrm>
            <a:off x="635694" y="1478250"/>
            <a:ext cx="12604056" cy="740524"/>
            <a:chOff x="635694" y="1559506"/>
            <a:chExt cx="9242707" cy="740524"/>
          </a:xfrm>
        </p:grpSpPr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629DF55-E137-424A-8229-84C35E17F770}"/>
                </a:ext>
              </a:extLst>
            </p:cNvPr>
            <p:cNvCxnSpPr>
              <a:cxnSpLocks/>
            </p:cNvCxnSpPr>
            <p:nvPr/>
          </p:nvCxnSpPr>
          <p:spPr>
            <a:xfrm>
              <a:off x="635694" y="1765162"/>
              <a:ext cx="0" cy="459231"/>
            </a:xfrm>
            <a:prstGeom prst="line">
              <a:avLst/>
            </a:prstGeom>
            <a:ln w="76200" cap="rnd">
              <a:solidFill>
                <a:srgbClr val="F0BF26"/>
              </a:solidFill>
            </a:ln>
            <a:effectLst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3">
              <a:extLst>
                <a:ext uri="{FF2B5EF4-FFF2-40B4-BE49-F238E27FC236}">
                  <a16:creationId xmlns:a16="http://schemas.microsoft.com/office/drawing/2014/main" id="{7A3D2A4E-8B6B-994B-8F1C-CDEBC1571529}"/>
                </a:ext>
              </a:extLst>
            </p:cNvPr>
            <p:cNvSpPr txBox="1"/>
            <p:nvPr/>
          </p:nvSpPr>
          <p:spPr>
            <a:xfrm>
              <a:off x="805393" y="1559506"/>
              <a:ext cx="9073008" cy="74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伺服器－開發 </a:t>
              </a:r>
              <a:r>
                <a:rPr lang="en-US" altLang="zh-TW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Web API</a:t>
              </a:r>
              <a:r>
                <a:rPr lang="zh-TW" altLang="en-US" sz="3200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給他人使用</a:t>
              </a: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B01858E9-8FB6-3A4A-9282-19B13739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816412"/>
            <a:ext cx="116078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15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8766757-A182-4967-B0F0-36B7BD0B35BE}"/>
              </a:ext>
            </a:extLst>
          </p:cNvPr>
          <p:cNvGrpSpPr/>
          <p:nvPr/>
        </p:nvGrpSpPr>
        <p:grpSpPr>
          <a:xfrm>
            <a:off x="-7599" y="303650"/>
            <a:ext cx="5085594" cy="1019029"/>
            <a:chOff x="-7599" y="303650"/>
            <a:chExt cx="5085594" cy="10190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1BC9654-1D0E-4F98-BA62-21A5F2EF1C06}"/>
                </a:ext>
              </a:extLst>
            </p:cNvPr>
            <p:cNvGrpSpPr/>
            <p:nvPr/>
          </p:nvGrpSpPr>
          <p:grpSpPr>
            <a:xfrm>
              <a:off x="-7599" y="303650"/>
              <a:ext cx="5085594" cy="1019029"/>
              <a:chOff x="-7599" y="192148"/>
              <a:chExt cx="4297599" cy="861134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64CC1189-EE5F-49C1-9887-9CA5FD7A24FC}"/>
                  </a:ext>
                </a:extLst>
              </p:cNvPr>
              <p:cNvSpPr/>
              <p:nvPr/>
            </p:nvSpPr>
            <p:spPr>
              <a:xfrm>
                <a:off x="3428866" y="192148"/>
                <a:ext cx="861134" cy="861134"/>
              </a:xfrm>
              <a:prstGeom prst="ellipse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D73FFCD-6C08-4E43-B158-F0ABD4FB2253}"/>
                  </a:ext>
                </a:extLst>
              </p:cNvPr>
              <p:cNvSpPr/>
              <p:nvPr/>
            </p:nvSpPr>
            <p:spPr>
              <a:xfrm>
                <a:off x="-7599" y="192148"/>
                <a:ext cx="3867032" cy="861134"/>
              </a:xfrm>
              <a:prstGeom prst="rect">
                <a:avLst/>
              </a:prstGeom>
              <a:solidFill>
                <a:srgbClr val="F6CA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solidFill>
                    <a:schemeClr val="bg1"/>
                  </a:solidFill>
                  <a:latin typeface="Taipei Sans TC Beta" pitchFamily="2" charset="-120"/>
                  <a:ea typeface="Taipei Sans TC Beta" pitchFamily="2" charset="-120"/>
                </a:endParaRPr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80FD218-6B99-495C-976B-698A253C19C1}"/>
                </a:ext>
              </a:extLst>
            </p:cNvPr>
            <p:cNvSpPr txBox="1"/>
            <p:nvPr/>
          </p:nvSpPr>
          <p:spPr>
            <a:xfrm>
              <a:off x="703179" y="459221"/>
              <a:ext cx="3567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HTTP</a:t>
              </a:r>
              <a:r>
                <a:rPr lang="zh-TW" altLang="en-US" sz="4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通訊協定</a:t>
              </a:r>
              <a:endPara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C27028A1-ED0D-3647-BDCA-0E75EAE29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13" y="3226880"/>
            <a:ext cx="11481973" cy="2152870"/>
          </a:xfrm>
          <a:prstGeom prst="rect">
            <a:avLst/>
          </a:prstGeom>
        </p:spPr>
      </p:pic>
      <p:sp>
        <p:nvSpPr>
          <p:cNvPr id="13" name="文本框 3">
            <a:extLst>
              <a:ext uri="{FF2B5EF4-FFF2-40B4-BE49-F238E27FC236}">
                <a16:creationId xmlns:a16="http://schemas.microsoft.com/office/drawing/2014/main" id="{E9095A5C-C09E-924B-90A6-0D9AEEC3DF54}"/>
              </a:ext>
            </a:extLst>
          </p:cNvPr>
          <p:cNvSpPr txBox="1"/>
          <p:nvPr/>
        </p:nvSpPr>
        <p:spPr>
          <a:xfrm>
            <a:off x="703179" y="1797726"/>
            <a:ext cx="11481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URL + Parameter</a:t>
            </a:r>
          </a:p>
          <a:p>
            <a:r>
              <a:rPr lang="zh-TW" altLang="en-US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要先知道正確的</a:t>
            </a:r>
            <a:r>
              <a:rPr lang="en-US" altLang="zh-TW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HTTP Verb </a:t>
            </a:r>
            <a:r>
              <a:rPr lang="zh-TW" altLang="en-US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URL</a:t>
            </a:r>
            <a:r>
              <a:rPr lang="zh-TW" altLang="en-US"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，才能使用正確的動詞發出請求</a:t>
            </a:r>
            <a:endParaRPr lang="en-US" altLang="zh-TW" sz="2800" b="1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1909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1266</Words>
  <Application>Microsoft Macintosh PowerPoint</Application>
  <PresentationFormat>寬螢幕</PresentationFormat>
  <Paragraphs>169</Paragraphs>
  <Slides>51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0" baseType="lpstr">
      <vt:lpstr>微軟正黑體</vt:lpstr>
      <vt:lpstr>微軟正黑體</vt:lpstr>
      <vt:lpstr>Gen Jyuu GothicX Normal</vt:lpstr>
      <vt:lpstr>Taipei Sans TC Beta</vt:lpstr>
      <vt:lpstr>Arial</vt:lpstr>
      <vt:lpstr>Calibri</vt:lpstr>
      <vt:lpstr>Calibri Light</vt:lpstr>
      <vt:lpstr>Courier New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劉育瑄</dc:creator>
  <cp:lastModifiedBy>劉育瑄</cp:lastModifiedBy>
  <cp:revision>30</cp:revision>
  <dcterms:created xsi:type="dcterms:W3CDTF">2020-10-28T05:26:31Z</dcterms:created>
  <dcterms:modified xsi:type="dcterms:W3CDTF">2020-10-28T14:38:50Z</dcterms:modified>
</cp:coreProperties>
</file>